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8" r:id="rId3"/>
    <p:sldId id="262" r:id="rId4"/>
    <p:sldId id="68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3A"/>
    <a:srgbClr val="FF9900"/>
    <a:srgbClr val="FF9933"/>
    <a:srgbClr val="FF9966"/>
    <a:srgbClr val="9A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3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82" r:id="rId4"/>
    <p:sldLayoutId id="2147483883" r:id="rId5"/>
    <p:sldLayoutId id="2147483884" r:id="rId6"/>
    <p:sldLayoutId id="2147483889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webinar/register/WN_gl01m6yWQAS5psTreI5XsA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E085CE-700C-4072-BF01-B40F3EC2435F}"/>
              </a:ext>
            </a:extLst>
          </p:cNvPr>
          <p:cNvSpPr txBox="1"/>
          <p:nvPr/>
        </p:nvSpPr>
        <p:spPr>
          <a:xfrm>
            <a:off x="6857999" y="248218"/>
            <a:ext cx="4236720" cy="31817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SFPEADA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Les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Jeudis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Cliniques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17 </a:t>
            </a: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juin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19h -  21h</a:t>
            </a:r>
          </a:p>
        </p:txBody>
      </p:sp>
      <p:pic>
        <p:nvPicPr>
          <p:cNvPr id="17" name="Image 16" descr="Une image contenant personne, intérieur, ordinateur, gens&#10;&#10;Description générée automatiquement">
            <a:extLst>
              <a:ext uri="{FF2B5EF4-FFF2-40B4-BE49-F238E27FC236}">
                <a16:creationId xmlns:a16="http://schemas.microsoft.com/office/drawing/2014/main" id="{96115C2C-1134-48FD-AE0F-03DE0A771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r="190" b="1"/>
          <a:stretch/>
        </p:blipFill>
        <p:spPr>
          <a:xfrm>
            <a:off x="2" y="2"/>
            <a:ext cx="6000749" cy="4048201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5EA48870-932C-4B49-B9BE-AF41F48FD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710481-5CFA-460D-946D-5B9A753DDC29}"/>
              </a:ext>
            </a:extLst>
          </p:cNvPr>
          <p:cNvSpPr txBox="1"/>
          <p:nvPr/>
        </p:nvSpPr>
        <p:spPr>
          <a:xfrm>
            <a:off x="1204452" y="4368253"/>
            <a:ext cx="3810001" cy="15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A67DF1-68A7-4698-9D8F-80CA62B0DA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24" y="373894"/>
            <a:ext cx="1138112" cy="108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" name="Organigramme : Procédé 23">
            <a:extLst>
              <a:ext uri="{FF2B5EF4-FFF2-40B4-BE49-F238E27FC236}">
                <a16:creationId xmlns:a16="http://schemas.microsoft.com/office/drawing/2014/main" id="{A4679D5B-878F-488F-A8B7-2416F215057B}"/>
              </a:ext>
            </a:extLst>
          </p:cNvPr>
          <p:cNvSpPr/>
          <p:nvPr/>
        </p:nvSpPr>
        <p:spPr>
          <a:xfrm>
            <a:off x="199101" y="4490421"/>
            <a:ext cx="5567516" cy="1900302"/>
          </a:xfrm>
          <a:prstGeom prst="flowChartProcess">
            <a:avLst/>
          </a:prstGeom>
          <a:ln w="139700" cap="sq" cmpd="tri">
            <a:solidFill>
              <a:schemeClr val="bg1">
                <a:lumMod val="50000"/>
                <a:lumOff val="50000"/>
              </a:schemeClr>
            </a:solidFill>
            <a:miter lim="800000"/>
          </a:ln>
          <a:effectLst>
            <a:reflection endPos="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Les aléas de la prescription d’un antidépresseur chez un adolescent </a:t>
            </a:r>
            <a:r>
              <a:rPr lang="fr-FR" sz="2800" b="1">
                <a:solidFill>
                  <a:srgbClr val="000000"/>
                </a:solidFill>
                <a:latin typeface="Calibri" panose="020F0502020204030204" pitchFamily="34" charset="0"/>
              </a:rPr>
              <a:t>de 14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ans</a:t>
            </a:r>
            <a:endParaRPr lang="en-US" sz="2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C5C6DC-3A0A-42B8-9B6F-FF3FB39DD85C}"/>
              </a:ext>
            </a:extLst>
          </p:cNvPr>
          <p:cNvSpPr txBox="1"/>
          <p:nvPr/>
        </p:nvSpPr>
        <p:spPr>
          <a:xfrm>
            <a:off x="6571632" y="4125203"/>
            <a:ext cx="55675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SFPEADA s’invite chez vous pour un staff clinique:</a:t>
            </a:r>
          </a:p>
          <a:p>
            <a:endParaRPr lang="fr-FR" sz="11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 cas clinique présenté par une équipe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Deux </a:t>
            </a:r>
            <a:r>
              <a:rPr lang="fr-FR" dirty="0" err="1"/>
              <a:t>discutants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Un échange avec les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Des conseils bibliographiques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3" name="ZoneTexte 2">
            <a:hlinkClick r:id="rId5"/>
            <a:extLst>
              <a:ext uri="{FF2B5EF4-FFF2-40B4-BE49-F238E27FC236}">
                <a16:creationId xmlns:a16="http://schemas.microsoft.com/office/drawing/2014/main" id="{FCEC2386-E82E-45F7-86D8-7FEC5C1DB1EF}"/>
              </a:ext>
            </a:extLst>
          </p:cNvPr>
          <p:cNvSpPr txBox="1"/>
          <p:nvPr/>
        </p:nvSpPr>
        <p:spPr>
          <a:xfrm>
            <a:off x="54984" y="6512242"/>
            <a:ext cx="1030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Pour vous inscrire, cliquer sur le lien </a:t>
            </a:r>
            <a:r>
              <a:rPr lang="fr-FR" sz="1200" dirty="0">
                <a:solidFill>
                  <a:schemeClr val="bg1"/>
                </a:solidFill>
                <a:hlinkClick r:id="rId5"/>
              </a:rPr>
              <a:t>https://us02web.zoom.us/webinar/register/WN_gl01m6yWQAS5psTreI5XsA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03A43F-B8F1-4278-A6F4-AE7534D0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3138"/>
            <a:ext cx="18473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4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E085CE-700C-4072-BF01-B40F3EC2435F}"/>
              </a:ext>
            </a:extLst>
          </p:cNvPr>
          <p:cNvSpPr txBox="1"/>
          <p:nvPr/>
        </p:nvSpPr>
        <p:spPr>
          <a:xfrm>
            <a:off x="197341" y="796414"/>
            <a:ext cx="5228303" cy="60615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Organisateurs</a:t>
            </a:r>
            <a:r>
              <a:rPr lang="en-US" sz="2800" b="1" dirty="0">
                <a:latin typeface="+mj-lt"/>
                <a:ea typeface="+mj-ea"/>
                <a:cs typeface="+mj-cs"/>
              </a:rPr>
              <a:t>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710481-5CFA-460D-946D-5B9A753DDC29}"/>
              </a:ext>
            </a:extLst>
          </p:cNvPr>
          <p:cNvSpPr txBox="1"/>
          <p:nvPr/>
        </p:nvSpPr>
        <p:spPr>
          <a:xfrm>
            <a:off x="1204452" y="4368253"/>
            <a:ext cx="3810001" cy="15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A67DF1-68A7-4698-9D8F-80CA62B0D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540" y="228802"/>
            <a:ext cx="1138112" cy="108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C5C6DC-3A0A-42B8-9B6F-FF3FB39DD85C}"/>
              </a:ext>
            </a:extLst>
          </p:cNvPr>
          <p:cNvSpPr txBox="1"/>
          <p:nvPr/>
        </p:nvSpPr>
        <p:spPr>
          <a:xfrm>
            <a:off x="2900742" y="906273"/>
            <a:ext cx="92912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Xavier BENAROUS</a:t>
            </a:r>
          </a:p>
          <a:p>
            <a:r>
              <a:rPr lang="fr-FR" sz="1600" b="1" dirty="0"/>
              <a:t>Maitre de Conférence – Praticien Hospitalier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endParaRPr lang="fr-FR" sz="1600" b="1" dirty="0"/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 Amiens-Picardie - Service de psychopathologie de l’enfant et de l’adolescent</a:t>
            </a:r>
            <a:endParaRPr lang="fr-F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INSERM U1105 Groupe de Recherche sur l’Analyse Multimodale de la Fonction Cérébrale (GRAMFC) - Université Picardie Jules Verne, Amiens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Nicolas BENARD </a:t>
            </a:r>
          </a:p>
          <a:p>
            <a:r>
              <a:rPr lang="fr-FR" sz="1600" b="1" dirty="0"/>
              <a:t>Interne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 Amiens-Picardie - Service de psychopathologie de l’enfant et de l’adolescent</a:t>
            </a:r>
            <a:endParaRPr lang="fr-FR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6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39134E-E0A0-4446-8E1E-87B68FA11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43" y="1660828"/>
            <a:ext cx="1457488" cy="14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E085CE-700C-4072-BF01-B40F3EC2435F}"/>
              </a:ext>
            </a:extLst>
          </p:cNvPr>
          <p:cNvSpPr txBox="1"/>
          <p:nvPr/>
        </p:nvSpPr>
        <p:spPr>
          <a:xfrm>
            <a:off x="185464" y="575187"/>
            <a:ext cx="5066074" cy="63344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Modérateur</a:t>
            </a:r>
            <a:r>
              <a:rPr lang="en-US" sz="2800" b="1" dirty="0">
                <a:latin typeface="+mj-lt"/>
                <a:ea typeface="+mj-ea"/>
                <a:cs typeface="+mj-cs"/>
              </a:rPr>
              <a:t>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Modérateur</a:t>
            </a:r>
            <a:r>
              <a:rPr lang="en-US" sz="2800" b="1" dirty="0">
                <a:latin typeface="+mj-lt"/>
                <a:ea typeface="+mj-ea"/>
                <a:cs typeface="+mj-cs"/>
              </a:rPr>
              <a:t> chat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710481-5CFA-460D-946D-5B9A753DDC29}"/>
              </a:ext>
            </a:extLst>
          </p:cNvPr>
          <p:cNvSpPr txBox="1"/>
          <p:nvPr/>
        </p:nvSpPr>
        <p:spPr>
          <a:xfrm>
            <a:off x="1204452" y="4368253"/>
            <a:ext cx="3810001" cy="15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A67DF1-68A7-4698-9D8F-80CA62B0D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24" y="373894"/>
            <a:ext cx="1138112" cy="108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C5C6DC-3A0A-42B8-9B6F-FF3FB39DD85C}"/>
              </a:ext>
            </a:extLst>
          </p:cNvPr>
          <p:cNvSpPr txBox="1"/>
          <p:nvPr/>
        </p:nvSpPr>
        <p:spPr>
          <a:xfrm>
            <a:off x="2360292" y="1027573"/>
            <a:ext cx="93061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/>
            </a:lvl1pPr>
          </a:lstStyle>
          <a:p>
            <a:r>
              <a:rPr lang="fr-FR" b="1" dirty="0"/>
              <a:t>Mario Speranza</a:t>
            </a:r>
          </a:p>
          <a:p>
            <a:r>
              <a:rPr lang="fr-FR" b="1" dirty="0"/>
              <a:t>Professeur de Psychiatrie de l’Enfant et de l’Adolescent</a:t>
            </a:r>
          </a:p>
          <a:p>
            <a:r>
              <a:rPr lang="fr-FR" dirty="0"/>
              <a:t>Service Universitaire de Psychiatrie de l'Enfant et de l'Adolescent. </a:t>
            </a:r>
          </a:p>
          <a:p>
            <a:r>
              <a:rPr lang="fr-FR" dirty="0"/>
              <a:t>Centre Hospitalier de Versailles </a:t>
            </a:r>
          </a:p>
          <a:p>
            <a:r>
              <a:rPr lang="fr-FR" dirty="0"/>
              <a:t>UFR des Sciences de la Santé Simone Veil. Université de Versailles St-Quentin-En-Yvelines. </a:t>
            </a:r>
          </a:p>
          <a:p>
            <a:r>
              <a:rPr lang="fr-FR" b="1" dirty="0"/>
              <a:t>Responsable de l’Équipe </a:t>
            </a:r>
            <a:r>
              <a:rPr lang="fr-FR" dirty="0"/>
              <a:t>INSERM « Psychiatrie du Développement », Centre de Recherche en Épidémiologie et Santé des Populations, UMR 1018, Université Paris-Saclay - UVSQ. </a:t>
            </a:r>
          </a:p>
          <a:p>
            <a:r>
              <a:rPr lang="fr-FR" b="1" dirty="0"/>
              <a:t>Vice Président du Conseil Scientifique de la SFPEADA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Louis Tandonnet</a:t>
            </a:r>
          </a:p>
          <a:p>
            <a:r>
              <a:rPr lang="fr-FR" b="1" dirty="0"/>
              <a:t>Pédopsychiatre - Praticien Hospitalier</a:t>
            </a:r>
          </a:p>
          <a:p>
            <a:r>
              <a:rPr lang="fr-FR" dirty="0"/>
              <a:t>Hôpital « La </a:t>
            </a:r>
            <a:r>
              <a:rPr lang="fr-FR" dirty="0" err="1"/>
              <a:t>Candélie</a:t>
            </a:r>
            <a:r>
              <a:rPr lang="fr-FR" dirty="0"/>
              <a:t> » à Agen</a:t>
            </a:r>
          </a:p>
          <a:p>
            <a:r>
              <a:rPr lang="fr-FR" b="1" dirty="0"/>
              <a:t>Chef des pôles </a:t>
            </a:r>
            <a:r>
              <a:rPr lang="fr-FR" dirty="0"/>
              <a:t>psychiatrie de l’enfant et psychiatrie de l’adolescent</a:t>
            </a:r>
          </a:p>
          <a:p>
            <a:r>
              <a:rPr lang="fr-FR" b="1" dirty="0"/>
              <a:t>Président </a:t>
            </a:r>
            <a:r>
              <a:rPr lang="fr-FR" dirty="0"/>
              <a:t>de la maison des adolescents du Lot-et-Garonne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4BCAF6-2351-49EC-B814-E313A9C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7" y="1311194"/>
            <a:ext cx="1530371" cy="18901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837CAF8-49EB-4322-AC0B-228F9B36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29" y="4368253"/>
            <a:ext cx="1732426" cy="16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7E085CE-700C-4072-BF01-B40F3EC2435F}"/>
              </a:ext>
            </a:extLst>
          </p:cNvPr>
          <p:cNvSpPr txBox="1"/>
          <p:nvPr/>
        </p:nvSpPr>
        <p:spPr>
          <a:xfrm>
            <a:off x="185464" y="531128"/>
            <a:ext cx="5066074" cy="6326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Discutants</a:t>
            </a:r>
            <a:r>
              <a:rPr lang="en-US" sz="2800" b="1" dirty="0">
                <a:latin typeface="+mj-lt"/>
                <a:ea typeface="+mj-ea"/>
                <a:cs typeface="+mj-cs"/>
              </a:rPr>
              <a:t>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710481-5CFA-460D-946D-5B9A753DDC29}"/>
              </a:ext>
            </a:extLst>
          </p:cNvPr>
          <p:cNvSpPr txBox="1"/>
          <p:nvPr/>
        </p:nvSpPr>
        <p:spPr>
          <a:xfrm>
            <a:off x="1204452" y="4368253"/>
            <a:ext cx="3810001" cy="152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A67DF1-68A7-4698-9D8F-80CA62B0DA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24" y="373894"/>
            <a:ext cx="1138112" cy="1086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6C5C6DC-3A0A-42B8-9B6F-FF3FB39DD85C}"/>
              </a:ext>
            </a:extLst>
          </p:cNvPr>
          <p:cNvSpPr txBox="1"/>
          <p:nvPr/>
        </p:nvSpPr>
        <p:spPr>
          <a:xfrm>
            <a:off x="2511129" y="966253"/>
            <a:ext cx="92023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Catherine LACOUR-GONAY</a:t>
            </a:r>
          </a:p>
          <a:p>
            <a:r>
              <a:rPr lang="fr-FR" sz="1600" b="1" dirty="0"/>
              <a:t>Pédopsychiatre, Praticien Hospitalier,</a:t>
            </a:r>
          </a:p>
          <a:p>
            <a:r>
              <a:rPr lang="fr-FR" sz="1600" dirty="0"/>
              <a:t>Grand Hôpital de l’Est Francilien</a:t>
            </a:r>
          </a:p>
          <a:p>
            <a:r>
              <a:rPr lang="fr-FR" sz="1600" b="1" dirty="0"/>
              <a:t>Responsable  </a:t>
            </a:r>
            <a:r>
              <a:rPr lang="fr-FR" sz="1600" dirty="0"/>
              <a:t>du Centre d’Evaluation et de Soins pour Adolescents  - 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Diane </a:t>
            </a:r>
            <a:r>
              <a:rPr lang="fr-FR" sz="1600" b="1" dirty="0" err="1"/>
              <a:t>Purper</a:t>
            </a:r>
            <a:r>
              <a:rPr lang="fr-FR" sz="1600" b="1" dirty="0"/>
              <a:t> </a:t>
            </a:r>
            <a:r>
              <a:rPr lang="fr-FR" sz="1600" b="1" dirty="0" err="1"/>
              <a:t>Ouakil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endParaRPr lang="fr-FR" sz="1600" dirty="0"/>
          </a:p>
          <a:p>
            <a:r>
              <a:rPr lang="fr-FR" sz="1600" b="1" dirty="0"/>
              <a:t>Professeure des Universités-Praticien Hospitalier</a:t>
            </a:r>
          </a:p>
          <a:p>
            <a:r>
              <a:rPr lang="fr-FR" sz="1600" b="1" dirty="0"/>
              <a:t>Chef du Service </a:t>
            </a:r>
            <a:r>
              <a:rPr lang="fr-FR" sz="1600" dirty="0"/>
              <a:t>de Médecine Psychologique de l’Enfant et de l’Adolescent</a:t>
            </a:r>
          </a:p>
          <a:p>
            <a:r>
              <a:rPr lang="fr-FR" sz="1600" dirty="0"/>
              <a:t>CHU Montpellier</a:t>
            </a:r>
          </a:p>
          <a:p>
            <a:r>
              <a:rPr lang="fr-FR" sz="1600" b="1" dirty="0"/>
              <a:t>Diane </a:t>
            </a:r>
            <a:r>
              <a:rPr lang="fr-FR" sz="1600" b="1" dirty="0" err="1"/>
              <a:t>Purper</a:t>
            </a:r>
            <a:r>
              <a:rPr lang="fr-FR" sz="1600" b="1" dirty="0"/>
              <a:t> </a:t>
            </a:r>
            <a:r>
              <a:rPr lang="fr-FR" sz="1600" b="1" dirty="0" err="1"/>
              <a:t>Ouakil</a:t>
            </a:r>
            <a:r>
              <a:rPr lang="fr-FR" sz="1600" b="1" dirty="0"/>
              <a:t> </a:t>
            </a:r>
            <a:r>
              <a:rPr lang="fr-FR" sz="1600" dirty="0"/>
              <a:t>est associée au laboratoire INSERM « Psychiatrie du développement et trajectoires ». UMR 1018, CESP, Université Paris Saclay - UVSQ</a:t>
            </a:r>
          </a:p>
        </p:txBody>
      </p:sp>
      <p:pic>
        <p:nvPicPr>
          <p:cNvPr id="7" name="Google Shape;95;p13">
            <a:extLst>
              <a:ext uri="{FF2B5EF4-FFF2-40B4-BE49-F238E27FC236}">
                <a16:creationId xmlns:a16="http://schemas.microsoft.com/office/drawing/2014/main" id="{C1C8208A-A84D-4DC1-85D2-140BAB8937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411"/>
          <a:stretch/>
        </p:blipFill>
        <p:spPr>
          <a:xfrm>
            <a:off x="423972" y="1159689"/>
            <a:ext cx="1732714" cy="215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ABFB705-D58D-E949-9A71-92A2B629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52" y="3841071"/>
            <a:ext cx="1735418" cy="19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083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313</Words>
  <Application>Microsoft Office PowerPoint</Application>
  <PresentationFormat>Grand écran</PresentationFormat>
  <Paragraphs>101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Segoe UI</vt:lpstr>
      <vt:lpstr>Verdana Pro</vt:lpstr>
      <vt:lpstr>Verdana Pro Cond SemiBold</vt:lpstr>
      <vt:lpstr>Wingdings</vt:lpstr>
      <vt:lpstr>TornVTI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CHAMBRY</dc:creator>
  <cp:lastModifiedBy>Patricia CHAMBRY</cp:lastModifiedBy>
  <cp:revision>21</cp:revision>
  <dcterms:created xsi:type="dcterms:W3CDTF">2020-12-16T12:33:08Z</dcterms:created>
  <dcterms:modified xsi:type="dcterms:W3CDTF">2021-06-11T13:45:33Z</dcterms:modified>
</cp:coreProperties>
</file>