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0A94-8193-1348-9DDD-DA6BD8ED5C44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D7B4CE-6259-1D44-B9DE-8B0E9EAD981B}">
      <dgm:prSet custT="1"/>
      <dgm:spPr/>
      <dgm:t>
        <a:bodyPr/>
        <a:lstStyle/>
        <a:p>
          <a:pPr algn="ctr" rtl="0"/>
          <a:endParaRPr lang="fr-FR" sz="1200" dirty="0"/>
        </a:p>
      </dgm:t>
    </dgm:pt>
    <dgm:pt modelId="{A721DF81-2F0C-434A-94DE-DB6E35230A9D}" type="parTrans" cxnId="{006F529B-89E9-E74B-BA4D-AB9F630287C7}">
      <dgm:prSet/>
      <dgm:spPr/>
      <dgm:t>
        <a:bodyPr/>
        <a:lstStyle/>
        <a:p>
          <a:endParaRPr lang="fr-FR"/>
        </a:p>
      </dgm:t>
    </dgm:pt>
    <dgm:pt modelId="{F12B720D-DEEA-3043-B681-FBCBE2E3D409}" type="sibTrans" cxnId="{006F529B-89E9-E74B-BA4D-AB9F630287C7}">
      <dgm:prSet/>
      <dgm:spPr/>
      <dgm:t>
        <a:bodyPr/>
        <a:lstStyle/>
        <a:p>
          <a:endParaRPr lang="fr-FR"/>
        </a:p>
      </dgm:t>
    </dgm:pt>
    <dgm:pt modelId="{9AD28E25-D376-0741-A9C2-DD3BC64A8636}">
      <dgm:prSet custT="1"/>
      <dgm:spPr/>
      <dgm:t>
        <a:bodyPr/>
        <a:lstStyle/>
        <a:p>
          <a:pPr algn="ctr" rtl="0"/>
          <a:r>
            <a:rPr lang="fr-FR" sz="1200" b="0" dirty="0" smtClean="0"/>
            <a:t>La proximité</a:t>
          </a:r>
          <a:endParaRPr lang="fr-FR" sz="1200" dirty="0"/>
        </a:p>
      </dgm:t>
    </dgm:pt>
    <dgm:pt modelId="{12EE5719-5BC9-6F4A-AE98-B9CC7CBF1FC3}" type="parTrans" cxnId="{7DE31419-52E0-CA47-A622-06183B6D0446}">
      <dgm:prSet/>
      <dgm:spPr/>
      <dgm:t>
        <a:bodyPr/>
        <a:lstStyle/>
        <a:p>
          <a:endParaRPr lang="fr-FR" sz="1200"/>
        </a:p>
      </dgm:t>
    </dgm:pt>
    <dgm:pt modelId="{38250695-A2D5-1A49-AAE3-BB12F5A25E72}" type="sibTrans" cxnId="{7DE31419-52E0-CA47-A622-06183B6D0446}">
      <dgm:prSet/>
      <dgm:spPr/>
      <dgm:t>
        <a:bodyPr/>
        <a:lstStyle/>
        <a:p>
          <a:endParaRPr lang="fr-FR"/>
        </a:p>
      </dgm:t>
    </dgm:pt>
    <dgm:pt modelId="{5AB43262-E210-4247-88D7-5401C19BDB45}">
      <dgm:prSet custT="1"/>
      <dgm:spPr/>
      <dgm:t>
        <a:bodyPr/>
        <a:lstStyle/>
        <a:p>
          <a:pPr algn="ctr" rtl="0"/>
          <a:r>
            <a:rPr lang="fr-FR" sz="1200" b="0" dirty="0" smtClean="0"/>
            <a:t>Des partenariats</a:t>
          </a:r>
          <a:endParaRPr lang="fr-FR" sz="1200" dirty="0"/>
        </a:p>
      </dgm:t>
    </dgm:pt>
    <dgm:pt modelId="{ECE45C73-D729-054A-BBB7-24083F809E7F}" type="parTrans" cxnId="{B0E5C4AD-7F2A-BE4E-9CB6-92EDE0ADD2B9}">
      <dgm:prSet/>
      <dgm:spPr/>
      <dgm:t>
        <a:bodyPr/>
        <a:lstStyle/>
        <a:p>
          <a:endParaRPr lang="fr-FR"/>
        </a:p>
      </dgm:t>
    </dgm:pt>
    <dgm:pt modelId="{557DBA09-29C5-F74D-9870-5DD41058B2AC}" type="sibTrans" cxnId="{B0E5C4AD-7F2A-BE4E-9CB6-92EDE0ADD2B9}">
      <dgm:prSet/>
      <dgm:spPr/>
      <dgm:t>
        <a:bodyPr/>
        <a:lstStyle/>
        <a:p>
          <a:endParaRPr lang="fr-FR"/>
        </a:p>
      </dgm:t>
    </dgm:pt>
    <dgm:pt modelId="{8B5A5ED4-0FD4-1D42-883F-273A75FD48D4}">
      <dgm:prSet custT="1"/>
      <dgm:spPr/>
      <dgm:t>
        <a:bodyPr/>
        <a:lstStyle/>
        <a:p>
          <a:pPr algn="ctr" rtl="0"/>
          <a:r>
            <a:rPr lang="fr-FR" sz="1200" b="0" dirty="0" smtClean="0"/>
            <a:t>Pluridisciplinaires </a:t>
          </a:r>
          <a:endParaRPr lang="fr-FR" sz="1200" dirty="0"/>
        </a:p>
      </dgm:t>
    </dgm:pt>
    <dgm:pt modelId="{E640B7A3-A4BC-3F45-BF8A-69B29D6ABB25}" type="parTrans" cxnId="{A873C302-522C-934D-8F19-D9522F8E9F3E}">
      <dgm:prSet/>
      <dgm:spPr/>
      <dgm:t>
        <a:bodyPr/>
        <a:lstStyle/>
        <a:p>
          <a:endParaRPr lang="fr-FR"/>
        </a:p>
      </dgm:t>
    </dgm:pt>
    <dgm:pt modelId="{2271C31A-EDBE-C54A-A179-7316DD920198}" type="sibTrans" cxnId="{A873C302-522C-934D-8F19-D9522F8E9F3E}">
      <dgm:prSet/>
      <dgm:spPr/>
      <dgm:t>
        <a:bodyPr/>
        <a:lstStyle/>
        <a:p>
          <a:endParaRPr lang="fr-FR"/>
        </a:p>
      </dgm:t>
    </dgm:pt>
    <dgm:pt modelId="{285506B5-17E7-AD45-B5B1-C58D7C9F3144}">
      <dgm:prSet custT="1"/>
      <dgm:spPr/>
      <dgm:t>
        <a:bodyPr/>
        <a:lstStyle/>
        <a:p>
          <a:pPr algn="ctr" rtl="0"/>
          <a:r>
            <a:rPr lang="fr-FR" sz="1200" b="0" dirty="0" smtClean="0"/>
            <a:t>Une approche globale</a:t>
          </a:r>
          <a:endParaRPr lang="fr-FR" sz="1200" dirty="0"/>
        </a:p>
      </dgm:t>
    </dgm:pt>
    <dgm:pt modelId="{D94C9EC1-0011-4645-9487-B807EC311DB4}" type="parTrans" cxnId="{48E06644-26D7-D04F-9BCE-E0AAE3AFD4AE}">
      <dgm:prSet/>
      <dgm:spPr/>
      <dgm:t>
        <a:bodyPr/>
        <a:lstStyle/>
        <a:p>
          <a:endParaRPr lang="fr-FR"/>
        </a:p>
      </dgm:t>
    </dgm:pt>
    <dgm:pt modelId="{29FDC032-F152-9441-98AF-5451E9A05647}" type="sibTrans" cxnId="{48E06644-26D7-D04F-9BCE-E0AAE3AFD4AE}">
      <dgm:prSet/>
      <dgm:spPr/>
      <dgm:t>
        <a:bodyPr/>
        <a:lstStyle/>
        <a:p>
          <a:endParaRPr lang="fr-FR"/>
        </a:p>
      </dgm:t>
    </dgm:pt>
    <dgm:pt modelId="{609A9B78-1C0B-B94D-8991-53A896F7E4E5}">
      <dgm:prSet custT="1"/>
      <dgm:spPr/>
      <dgm:t>
        <a:bodyPr/>
        <a:lstStyle/>
        <a:p>
          <a:pPr algn="ctr" rtl="0"/>
          <a:r>
            <a:rPr lang="fr-FR" sz="1200" b="0" dirty="0" smtClean="0"/>
            <a:t>Des compétences dans l’accompagnement des familles </a:t>
          </a:r>
          <a:endParaRPr lang="fr-FR" sz="1200" dirty="0"/>
        </a:p>
      </dgm:t>
    </dgm:pt>
    <dgm:pt modelId="{700A5D01-9B6E-7040-909B-EAB1F8C29ABD}" type="parTrans" cxnId="{6ECFE4FF-06C6-164D-AD29-C3354D39F0E0}">
      <dgm:prSet/>
      <dgm:spPr/>
      <dgm:t>
        <a:bodyPr/>
        <a:lstStyle/>
        <a:p>
          <a:endParaRPr lang="fr-FR"/>
        </a:p>
      </dgm:t>
    </dgm:pt>
    <dgm:pt modelId="{80BC10B1-86DA-9948-B3D2-7540FA6A9433}" type="sibTrans" cxnId="{6ECFE4FF-06C6-164D-AD29-C3354D39F0E0}">
      <dgm:prSet/>
      <dgm:spPr/>
      <dgm:t>
        <a:bodyPr/>
        <a:lstStyle/>
        <a:p>
          <a:endParaRPr lang="fr-FR"/>
        </a:p>
      </dgm:t>
    </dgm:pt>
    <dgm:pt modelId="{887C37BD-45FA-484C-8CC9-C44C7507D7C2}">
      <dgm:prSet custT="1"/>
      <dgm:spPr/>
      <dgm:t>
        <a:bodyPr/>
        <a:lstStyle/>
        <a:p>
          <a:pPr algn="ctr" rtl="0"/>
          <a:r>
            <a:rPr lang="fr-FR" sz="1200" b="0" dirty="0" smtClean="0"/>
            <a:t> des professionnels formés</a:t>
          </a:r>
          <a:endParaRPr lang="fr-FR" sz="1200" dirty="0"/>
        </a:p>
      </dgm:t>
    </dgm:pt>
    <dgm:pt modelId="{DA6732E6-EB88-A14E-A869-79F9A5D9EF4D}" type="parTrans" cxnId="{197B3196-4304-D640-A08B-F0316AF7EA77}">
      <dgm:prSet/>
      <dgm:spPr/>
      <dgm:t>
        <a:bodyPr/>
        <a:lstStyle/>
        <a:p>
          <a:endParaRPr lang="fr-FR"/>
        </a:p>
      </dgm:t>
    </dgm:pt>
    <dgm:pt modelId="{17DC5D54-61F6-CC4D-BB46-651D9DCFC640}" type="sibTrans" cxnId="{197B3196-4304-D640-A08B-F0316AF7EA77}">
      <dgm:prSet/>
      <dgm:spPr/>
      <dgm:t>
        <a:bodyPr/>
        <a:lstStyle/>
        <a:p>
          <a:endParaRPr lang="fr-FR"/>
        </a:p>
      </dgm:t>
    </dgm:pt>
    <dgm:pt modelId="{3E4E8B82-E8CA-E84B-B563-29630F696CAB}">
      <dgm:prSet custT="1"/>
      <dgm:spPr/>
      <dgm:t>
        <a:bodyPr/>
        <a:lstStyle/>
        <a:p>
          <a:pPr algn="ctr" rtl="0"/>
          <a:r>
            <a:rPr lang="fr-FR" sz="1200" b="0" dirty="0" smtClean="0"/>
            <a:t>Soutenir l’inclusion</a:t>
          </a:r>
          <a:endParaRPr lang="fr-FR" sz="1200" dirty="0"/>
        </a:p>
      </dgm:t>
    </dgm:pt>
    <dgm:pt modelId="{616F715F-6C48-2246-88FE-232C6A3DCDE0}" type="parTrans" cxnId="{0FF21794-2F13-7244-B91D-6A7F0466D562}">
      <dgm:prSet/>
      <dgm:spPr/>
      <dgm:t>
        <a:bodyPr/>
        <a:lstStyle/>
        <a:p>
          <a:endParaRPr lang="fr-FR"/>
        </a:p>
      </dgm:t>
    </dgm:pt>
    <dgm:pt modelId="{99E27606-D78B-7343-B29A-E80BB6FD6E3A}" type="sibTrans" cxnId="{0FF21794-2F13-7244-B91D-6A7F0466D562}">
      <dgm:prSet/>
      <dgm:spPr/>
      <dgm:t>
        <a:bodyPr/>
        <a:lstStyle/>
        <a:p>
          <a:endParaRPr lang="fr-FR"/>
        </a:p>
      </dgm:t>
    </dgm:pt>
    <dgm:pt modelId="{D1A8B7D5-7830-7746-AA47-43A76B086797}" type="pres">
      <dgm:prSet presAssocID="{12400A94-8193-1348-9DDD-DA6BD8ED5C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28B0799-4E42-E149-BC0A-61BD05B01FB8}" type="pres">
      <dgm:prSet presAssocID="{A9D7B4CE-6259-1D44-B9DE-8B0E9EAD981B}" presName="node" presStyleLbl="node1" presStyleIdx="0" presStyleCnt="7" custLinFactNeighborX="872" custLinFactNeighborY="-1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279AC-742E-8141-9D72-26D94DC1C3B6}" type="pres">
      <dgm:prSet presAssocID="{F12B720D-DEEA-3043-B681-FBCBE2E3D409}" presName="sibTrans" presStyleCnt="0"/>
      <dgm:spPr/>
    </dgm:pt>
    <dgm:pt modelId="{E46DB9E2-88BB-CB4A-ACCB-4502B6528B17}" type="pres">
      <dgm:prSet presAssocID="{5AB43262-E210-4247-88D7-5401C19BDB4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0603D4-CBB6-DB42-A97B-B5CB843AED27}" type="pres">
      <dgm:prSet presAssocID="{557DBA09-29C5-F74D-9870-5DD41058B2AC}" presName="sibTrans" presStyleCnt="0"/>
      <dgm:spPr/>
    </dgm:pt>
    <dgm:pt modelId="{D4FCB04F-2D2C-2C4C-B0EA-A9539601E2D3}" type="pres">
      <dgm:prSet presAssocID="{887C37BD-45FA-484C-8CC9-C44C7507D7C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0A7803-642C-1441-846D-8A9FD1F3D16C}" type="pres">
      <dgm:prSet presAssocID="{17DC5D54-61F6-CC4D-BB46-651D9DCFC640}" presName="sibTrans" presStyleCnt="0"/>
      <dgm:spPr/>
    </dgm:pt>
    <dgm:pt modelId="{2EB2853D-2AD6-CB46-A4C3-90336A5D0CA2}" type="pres">
      <dgm:prSet presAssocID="{3E4E8B82-E8CA-E84B-B563-29630F696CA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0FDC3A-9F56-E141-8910-9F06AD5847FC}" type="pres">
      <dgm:prSet presAssocID="{99E27606-D78B-7343-B29A-E80BB6FD6E3A}" presName="sibTrans" presStyleCnt="0"/>
      <dgm:spPr/>
    </dgm:pt>
    <dgm:pt modelId="{5B5205E6-8B68-F14C-8880-31C7F9FE2D14}" type="pres">
      <dgm:prSet presAssocID="{8B5A5ED4-0FD4-1D42-883F-273A75FD48D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0ABA3F-1D03-BE44-8FCA-990FD433EDFE}" type="pres">
      <dgm:prSet presAssocID="{2271C31A-EDBE-C54A-A179-7316DD920198}" presName="sibTrans" presStyleCnt="0"/>
      <dgm:spPr/>
    </dgm:pt>
    <dgm:pt modelId="{FE304DCF-CD18-6E4F-8AD8-103421F16841}" type="pres">
      <dgm:prSet presAssocID="{285506B5-17E7-AD45-B5B1-C58D7C9F314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6C56CF-9F60-AE44-B4BC-DDB202FB95C2}" type="pres">
      <dgm:prSet presAssocID="{29FDC032-F152-9441-98AF-5451E9A05647}" presName="sibTrans" presStyleCnt="0"/>
      <dgm:spPr/>
    </dgm:pt>
    <dgm:pt modelId="{12A293BE-A7D8-974E-A48D-AAFDE2C48EAE}" type="pres">
      <dgm:prSet presAssocID="{609A9B78-1C0B-B94D-8991-53A896F7E4E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97B1DB-5844-D840-8545-11334FE493F7}" type="presOf" srcId="{285506B5-17E7-AD45-B5B1-C58D7C9F3144}" destId="{FE304DCF-CD18-6E4F-8AD8-103421F16841}" srcOrd="0" destOrd="0" presId="urn:microsoft.com/office/officeart/2005/8/layout/default#1"/>
    <dgm:cxn modelId="{2CB64276-3BB1-6743-A1CF-2A4FA50CDD14}" type="presOf" srcId="{5AB43262-E210-4247-88D7-5401C19BDB45}" destId="{E46DB9E2-88BB-CB4A-ACCB-4502B6528B17}" srcOrd="0" destOrd="0" presId="urn:microsoft.com/office/officeart/2005/8/layout/default#1"/>
    <dgm:cxn modelId="{B0E5C4AD-7F2A-BE4E-9CB6-92EDE0ADD2B9}" srcId="{12400A94-8193-1348-9DDD-DA6BD8ED5C44}" destId="{5AB43262-E210-4247-88D7-5401C19BDB45}" srcOrd="1" destOrd="0" parTransId="{ECE45C73-D729-054A-BBB7-24083F809E7F}" sibTransId="{557DBA09-29C5-F74D-9870-5DD41058B2AC}"/>
    <dgm:cxn modelId="{0FF21794-2F13-7244-B91D-6A7F0466D562}" srcId="{12400A94-8193-1348-9DDD-DA6BD8ED5C44}" destId="{3E4E8B82-E8CA-E84B-B563-29630F696CAB}" srcOrd="3" destOrd="0" parTransId="{616F715F-6C48-2246-88FE-232C6A3DCDE0}" sibTransId="{99E27606-D78B-7343-B29A-E80BB6FD6E3A}"/>
    <dgm:cxn modelId="{197B3196-4304-D640-A08B-F0316AF7EA77}" srcId="{12400A94-8193-1348-9DDD-DA6BD8ED5C44}" destId="{887C37BD-45FA-484C-8CC9-C44C7507D7C2}" srcOrd="2" destOrd="0" parTransId="{DA6732E6-EB88-A14E-A869-79F9A5D9EF4D}" sibTransId="{17DC5D54-61F6-CC4D-BB46-651D9DCFC640}"/>
    <dgm:cxn modelId="{764FD211-2C9D-2246-8D7A-5B66C2B64803}" type="presOf" srcId="{8B5A5ED4-0FD4-1D42-883F-273A75FD48D4}" destId="{5B5205E6-8B68-F14C-8880-31C7F9FE2D14}" srcOrd="0" destOrd="0" presId="urn:microsoft.com/office/officeart/2005/8/layout/default#1"/>
    <dgm:cxn modelId="{162EB593-B6D8-A846-91EC-B4BA9C47F594}" type="presOf" srcId="{887C37BD-45FA-484C-8CC9-C44C7507D7C2}" destId="{D4FCB04F-2D2C-2C4C-B0EA-A9539601E2D3}" srcOrd="0" destOrd="0" presId="urn:microsoft.com/office/officeart/2005/8/layout/default#1"/>
    <dgm:cxn modelId="{006F529B-89E9-E74B-BA4D-AB9F630287C7}" srcId="{12400A94-8193-1348-9DDD-DA6BD8ED5C44}" destId="{A9D7B4CE-6259-1D44-B9DE-8B0E9EAD981B}" srcOrd="0" destOrd="0" parTransId="{A721DF81-2F0C-434A-94DE-DB6E35230A9D}" sibTransId="{F12B720D-DEEA-3043-B681-FBCBE2E3D409}"/>
    <dgm:cxn modelId="{47125B48-2F2C-0E42-B06B-30CC3EF2BA72}" type="presOf" srcId="{A9D7B4CE-6259-1D44-B9DE-8B0E9EAD981B}" destId="{B28B0799-4E42-E149-BC0A-61BD05B01FB8}" srcOrd="0" destOrd="0" presId="urn:microsoft.com/office/officeart/2005/8/layout/default#1"/>
    <dgm:cxn modelId="{33CBB258-C7C3-184E-9047-D70C4DCC2DF7}" type="presOf" srcId="{9AD28E25-D376-0741-A9C2-DD3BC64A8636}" destId="{B28B0799-4E42-E149-BC0A-61BD05B01FB8}" srcOrd="0" destOrd="1" presId="urn:microsoft.com/office/officeart/2005/8/layout/default#1"/>
    <dgm:cxn modelId="{6ECFE4FF-06C6-164D-AD29-C3354D39F0E0}" srcId="{12400A94-8193-1348-9DDD-DA6BD8ED5C44}" destId="{609A9B78-1C0B-B94D-8991-53A896F7E4E5}" srcOrd="6" destOrd="0" parTransId="{700A5D01-9B6E-7040-909B-EAB1F8C29ABD}" sibTransId="{80BC10B1-86DA-9948-B3D2-7540FA6A9433}"/>
    <dgm:cxn modelId="{A873C302-522C-934D-8F19-D9522F8E9F3E}" srcId="{12400A94-8193-1348-9DDD-DA6BD8ED5C44}" destId="{8B5A5ED4-0FD4-1D42-883F-273A75FD48D4}" srcOrd="4" destOrd="0" parTransId="{E640B7A3-A4BC-3F45-BF8A-69B29D6ABB25}" sibTransId="{2271C31A-EDBE-C54A-A179-7316DD920198}"/>
    <dgm:cxn modelId="{1BB91B38-26DC-C846-9FF3-A3EAE07D077C}" type="presOf" srcId="{12400A94-8193-1348-9DDD-DA6BD8ED5C44}" destId="{D1A8B7D5-7830-7746-AA47-43A76B086797}" srcOrd="0" destOrd="0" presId="urn:microsoft.com/office/officeart/2005/8/layout/default#1"/>
    <dgm:cxn modelId="{03A824CE-B02C-C840-966F-308DC4700371}" type="presOf" srcId="{609A9B78-1C0B-B94D-8991-53A896F7E4E5}" destId="{12A293BE-A7D8-974E-A48D-AAFDE2C48EAE}" srcOrd="0" destOrd="0" presId="urn:microsoft.com/office/officeart/2005/8/layout/default#1"/>
    <dgm:cxn modelId="{BB0F029E-C8BF-6041-A6E7-30BF67AF8BF7}" type="presOf" srcId="{3E4E8B82-E8CA-E84B-B563-29630F696CAB}" destId="{2EB2853D-2AD6-CB46-A4C3-90336A5D0CA2}" srcOrd="0" destOrd="0" presId="urn:microsoft.com/office/officeart/2005/8/layout/default#1"/>
    <dgm:cxn modelId="{7DE31419-52E0-CA47-A622-06183B6D0446}" srcId="{A9D7B4CE-6259-1D44-B9DE-8B0E9EAD981B}" destId="{9AD28E25-D376-0741-A9C2-DD3BC64A8636}" srcOrd="0" destOrd="0" parTransId="{12EE5719-5BC9-6F4A-AE98-B9CC7CBF1FC3}" sibTransId="{38250695-A2D5-1A49-AAE3-BB12F5A25E72}"/>
    <dgm:cxn modelId="{48E06644-26D7-D04F-9BCE-E0AAE3AFD4AE}" srcId="{12400A94-8193-1348-9DDD-DA6BD8ED5C44}" destId="{285506B5-17E7-AD45-B5B1-C58D7C9F3144}" srcOrd="5" destOrd="0" parTransId="{D94C9EC1-0011-4645-9487-B807EC311DB4}" sibTransId="{29FDC032-F152-9441-98AF-5451E9A05647}"/>
    <dgm:cxn modelId="{4037D8ED-93DE-BB49-A045-8EEEF6A36680}" type="presParOf" srcId="{D1A8B7D5-7830-7746-AA47-43A76B086797}" destId="{B28B0799-4E42-E149-BC0A-61BD05B01FB8}" srcOrd="0" destOrd="0" presId="urn:microsoft.com/office/officeart/2005/8/layout/default#1"/>
    <dgm:cxn modelId="{BC9889DA-CC0E-AC4D-8400-EA9B8BAE6FB4}" type="presParOf" srcId="{D1A8B7D5-7830-7746-AA47-43A76B086797}" destId="{208279AC-742E-8141-9D72-26D94DC1C3B6}" srcOrd="1" destOrd="0" presId="urn:microsoft.com/office/officeart/2005/8/layout/default#1"/>
    <dgm:cxn modelId="{D3815199-89CD-4B4B-A6AF-24DEB8F187EE}" type="presParOf" srcId="{D1A8B7D5-7830-7746-AA47-43A76B086797}" destId="{E46DB9E2-88BB-CB4A-ACCB-4502B6528B17}" srcOrd="2" destOrd="0" presId="urn:microsoft.com/office/officeart/2005/8/layout/default#1"/>
    <dgm:cxn modelId="{FF60906C-291E-C344-9A57-5B6F6237A0C7}" type="presParOf" srcId="{D1A8B7D5-7830-7746-AA47-43A76B086797}" destId="{FC0603D4-CBB6-DB42-A97B-B5CB843AED27}" srcOrd="3" destOrd="0" presId="urn:microsoft.com/office/officeart/2005/8/layout/default#1"/>
    <dgm:cxn modelId="{6329640D-9962-0844-9384-A48417AF626E}" type="presParOf" srcId="{D1A8B7D5-7830-7746-AA47-43A76B086797}" destId="{D4FCB04F-2D2C-2C4C-B0EA-A9539601E2D3}" srcOrd="4" destOrd="0" presId="urn:microsoft.com/office/officeart/2005/8/layout/default#1"/>
    <dgm:cxn modelId="{95BC5A44-7A77-5E4E-9F30-7A5032E2A02E}" type="presParOf" srcId="{D1A8B7D5-7830-7746-AA47-43A76B086797}" destId="{4D0A7803-642C-1441-846D-8A9FD1F3D16C}" srcOrd="5" destOrd="0" presId="urn:microsoft.com/office/officeart/2005/8/layout/default#1"/>
    <dgm:cxn modelId="{FCA9AE67-DA70-6440-B130-442A27F1F226}" type="presParOf" srcId="{D1A8B7D5-7830-7746-AA47-43A76B086797}" destId="{2EB2853D-2AD6-CB46-A4C3-90336A5D0CA2}" srcOrd="6" destOrd="0" presId="urn:microsoft.com/office/officeart/2005/8/layout/default#1"/>
    <dgm:cxn modelId="{7D127341-A18E-5A43-A357-911DA3E3DC7D}" type="presParOf" srcId="{D1A8B7D5-7830-7746-AA47-43A76B086797}" destId="{6C0FDC3A-9F56-E141-8910-9F06AD5847FC}" srcOrd="7" destOrd="0" presId="urn:microsoft.com/office/officeart/2005/8/layout/default#1"/>
    <dgm:cxn modelId="{4CE39E6F-AD71-564C-9307-319119908A2B}" type="presParOf" srcId="{D1A8B7D5-7830-7746-AA47-43A76B086797}" destId="{5B5205E6-8B68-F14C-8880-31C7F9FE2D14}" srcOrd="8" destOrd="0" presId="urn:microsoft.com/office/officeart/2005/8/layout/default#1"/>
    <dgm:cxn modelId="{32B4765E-D0AB-1F43-94B3-291D745D61EF}" type="presParOf" srcId="{D1A8B7D5-7830-7746-AA47-43A76B086797}" destId="{E80ABA3F-1D03-BE44-8FCA-990FD433EDFE}" srcOrd="9" destOrd="0" presId="urn:microsoft.com/office/officeart/2005/8/layout/default#1"/>
    <dgm:cxn modelId="{5B547D40-C3DD-8147-897D-4A8EA773C615}" type="presParOf" srcId="{D1A8B7D5-7830-7746-AA47-43A76B086797}" destId="{FE304DCF-CD18-6E4F-8AD8-103421F16841}" srcOrd="10" destOrd="0" presId="urn:microsoft.com/office/officeart/2005/8/layout/default#1"/>
    <dgm:cxn modelId="{778C57CA-4EB1-6948-BDBF-0A3847D2FCE6}" type="presParOf" srcId="{D1A8B7D5-7830-7746-AA47-43A76B086797}" destId="{516C56CF-9F60-AE44-B4BC-DDB202FB95C2}" srcOrd="11" destOrd="0" presId="urn:microsoft.com/office/officeart/2005/8/layout/default#1"/>
    <dgm:cxn modelId="{74CEF8AB-FEEC-1C4F-9E8D-6E81A43ED97A}" type="presParOf" srcId="{D1A8B7D5-7830-7746-AA47-43A76B086797}" destId="{12A293BE-A7D8-974E-A48D-AAFDE2C48EAE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B0799-4E42-E149-BC0A-61BD05B01FB8}">
      <dsp:nvSpPr>
        <dsp:cNvPr id="0" name=""/>
        <dsp:cNvSpPr/>
      </dsp:nvSpPr>
      <dsp:spPr>
        <a:xfrm>
          <a:off x="14641" y="190524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kern="1200" dirty="0" smtClean="0"/>
            <a:t>La proximité</a:t>
          </a:r>
          <a:endParaRPr lang="fr-FR" sz="1200" kern="1200" dirty="0"/>
        </a:p>
      </dsp:txBody>
      <dsp:txXfrm>
        <a:off x="14641" y="190524"/>
        <a:ext cx="1467023" cy="880214"/>
      </dsp:txXfrm>
    </dsp:sp>
    <dsp:sp modelId="{E46DB9E2-88BB-CB4A-ACCB-4502B6528B17}">
      <dsp:nvSpPr>
        <dsp:cNvPr id="0" name=""/>
        <dsp:cNvSpPr/>
      </dsp:nvSpPr>
      <dsp:spPr>
        <a:xfrm>
          <a:off x="1615575" y="191607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Des partenariats</a:t>
          </a:r>
          <a:endParaRPr lang="fr-FR" sz="1200" kern="1200" dirty="0"/>
        </a:p>
      </dsp:txBody>
      <dsp:txXfrm>
        <a:off x="1615575" y="191607"/>
        <a:ext cx="1467023" cy="880214"/>
      </dsp:txXfrm>
    </dsp:sp>
    <dsp:sp modelId="{D4FCB04F-2D2C-2C4C-B0EA-A9539601E2D3}">
      <dsp:nvSpPr>
        <dsp:cNvPr id="0" name=""/>
        <dsp:cNvSpPr/>
      </dsp:nvSpPr>
      <dsp:spPr>
        <a:xfrm>
          <a:off x="3229301" y="191607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 des professionnels formés</a:t>
          </a:r>
          <a:endParaRPr lang="fr-FR" sz="1200" kern="1200" dirty="0"/>
        </a:p>
      </dsp:txBody>
      <dsp:txXfrm>
        <a:off x="3229301" y="191607"/>
        <a:ext cx="1467023" cy="880214"/>
      </dsp:txXfrm>
    </dsp:sp>
    <dsp:sp modelId="{2EB2853D-2AD6-CB46-A4C3-90336A5D0CA2}">
      <dsp:nvSpPr>
        <dsp:cNvPr id="0" name=""/>
        <dsp:cNvSpPr/>
      </dsp:nvSpPr>
      <dsp:spPr>
        <a:xfrm>
          <a:off x="4843027" y="191607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Soutenir l’inclusion</a:t>
          </a:r>
          <a:endParaRPr lang="fr-FR" sz="1200" kern="1200" dirty="0"/>
        </a:p>
      </dsp:txBody>
      <dsp:txXfrm>
        <a:off x="4843027" y="191607"/>
        <a:ext cx="1467023" cy="880214"/>
      </dsp:txXfrm>
    </dsp:sp>
    <dsp:sp modelId="{5B5205E6-8B68-F14C-8880-31C7F9FE2D14}">
      <dsp:nvSpPr>
        <dsp:cNvPr id="0" name=""/>
        <dsp:cNvSpPr/>
      </dsp:nvSpPr>
      <dsp:spPr>
        <a:xfrm>
          <a:off x="808712" y="1218524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Pluridisciplinaires </a:t>
          </a:r>
          <a:endParaRPr lang="fr-FR" sz="1200" kern="1200" dirty="0"/>
        </a:p>
      </dsp:txBody>
      <dsp:txXfrm>
        <a:off x="808712" y="1218524"/>
        <a:ext cx="1467023" cy="880214"/>
      </dsp:txXfrm>
    </dsp:sp>
    <dsp:sp modelId="{FE304DCF-CD18-6E4F-8AD8-103421F16841}">
      <dsp:nvSpPr>
        <dsp:cNvPr id="0" name=""/>
        <dsp:cNvSpPr/>
      </dsp:nvSpPr>
      <dsp:spPr>
        <a:xfrm>
          <a:off x="2422438" y="1218524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Une approche globale</a:t>
          </a:r>
          <a:endParaRPr lang="fr-FR" sz="1200" kern="1200" dirty="0"/>
        </a:p>
      </dsp:txBody>
      <dsp:txXfrm>
        <a:off x="2422438" y="1218524"/>
        <a:ext cx="1467023" cy="880214"/>
      </dsp:txXfrm>
    </dsp:sp>
    <dsp:sp modelId="{12A293BE-A7D8-974E-A48D-AAFDE2C48EAE}">
      <dsp:nvSpPr>
        <dsp:cNvPr id="0" name=""/>
        <dsp:cNvSpPr/>
      </dsp:nvSpPr>
      <dsp:spPr>
        <a:xfrm>
          <a:off x="4036164" y="1218524"/>
          <a:ext cx="1467023" cy="8802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Des compétences dans l’accompagnement des familles </a:t>
          </a:r>
          <a:endParaRPr lang="fr-FR" sz="1200" kern="1200" dirty="0"/>
        </a:p>
      </dsp:txBody>
      <dsp:txXfrm>
        <a:off x="4036164" y="1218524"/>
        <a:ext cx="1467023" cy="88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6558-C0BD-2E48-9225-13E43DDE4818}" type="datetimeFigureOut">
              <a:rPr lang="fr-FR" smtClean="0"/>
              <a:pPr/>
              <a:t>14/02/2019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D2FC-B7D0-0646-9E3E-8219F0C8D2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636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présentation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D2FC-B7D0-0646-9E3E-8219F0C8D29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222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D2FC-B7D0-0646-9E3E-8219F0C8D29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572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415514" y="1369040"/>
            <a:ext cx="6261443" cy="841819"/>
          </a:xfrm>
        </p:spPr>
        <p:txBody>
          <a:bodyPr/>
          <a:lstStyle/>
          <a:p>
            <a:r>
              <a:rPr lang="fr-FR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"/>
                <a:cs typeface="Times"/>
              </a:rPr>
              <a:t>CMPP ET AUTISME</a:t>
            </a:r>
            <a:r>
              <a:rPr lang="fr-FR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/>
                <a:cs typeface="Calibri"/>
              </a:rPr>
              <a:t> </a:t>
            </a:r>
            <a:endParaRPr lang="fr-FR" sz="4000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40000">
            <a:off x="943971" y="2047769"/>
            <a:ext cx="6511131" cy="718116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fr-FR" dirty="0"/>
          </a:p>
          <a:p>
            <a:r>
              <a:rPr lang="fr-FR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Enquête réalisée par la FD CMPP</a:t>
            </a:r>
            <a:endParaRPr lang="fr-FR" dirty="0"/>
          </a:p>
          <a:p>
            <a:r>
              <a:rPr lang="fr-FR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r-FR" i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septembre / octobre 2017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13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0" y="25190"/>
            <a:ext cx="1246084" cy="1112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342996" y="5542202"/>
            <a:ext cx="5801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fr-FR" i="1" dirty="0">
              <a:solidFill>
                <a:schemeClr val="bg1"/>
              </a:solidFill>
            </a:endParaRPr>
          </a:p>
          <a:p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fr-FR" i="1" dirty="0" smtClean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nquête </a:t>
            </a:r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réalisée </a:t>
            </a:r>
            <a:r>
              <a:rPr lang="fr-FR" i="1" dirty="0" smtClean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auprès </a:t>
            </a:r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 l’ensemble des CMPP</a:t>
            </a:r>
            <a:endParaRPr lang="fr-FR" i="1" dirty="0">
              <a:solidFill>
                <a:schemeClr val="bg1"/>
              </a:solidFill>
            </a:endParaRPr>
          </a:p>
          <a:p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Répondants 159 CMPP plus 31 « antennes de CMPP » soit au total </a:t>
            </a:r>
            <a:r>
              <a:rPr lang="fr-FR" i="1" dirty="0" smtClean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190 </a:t>
            </a:r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lieux </a:t>
            </a:r>
            <a:r>
              <a:rPr lang="fr-FR" i="1" dirty="0" smtClean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 soin </a:t>
            </a:r>
            <a:r>
              <a:rPr lang="fr-FR" i="1" dirty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sur l’ensemble du </a:t>
            </a:r>
            <a:r>
              <a:rPr lang="fr-FR" i="1" dirty="0" smtClean="0"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territoire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589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u="sng" dirty="0" smtClean="0">
                <a:latin typeface="Times"/>
                <a:cs typeface="Times"/>
              </a:rPr>
              <a:t>9. Liens avec l’école</a:t>
            </a:r>
            <a:endParaRPr lang="fr-FR" sz="2000" u="sng" dirty="0">
              <a:latin typeface="Times"/>
              <a:cs typeface="Times"/>
            </a:endParaRPr>
          </a:p>
        </p:txBody>
      </p:sp>
      <p:pic>
        <p:nvPicPr>
          <p:cNvPr id="8" name="image2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2200" y="1587500"/>
            <a:ext cx="4857750" cy="225171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22960" y="1816100"/>
            <a:ext cx="228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Participation active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440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91440"/>
            <a:ext cx="9512300" cy="721360"/>
          </a:xfrm>
        </p:spPr>
        <p:txBody>
          <a:bodyPr/>
          <a:lstStyle/>
          <a:p>
            <a:r>
              <a:rPr lang="fr-FR" sz="2000" u="sng" dirty="0" smtClean="0">
                <a:latin typeface="Times"/>
                <a:cs typeface="Times"/>
              </a:rPr>
              <a:t>Nos limites</a:t>
            </a:r>
            <a:endParaRPr lang="fr-FR" sz="2000" u="sng" dirty="0"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- les CMPP n’assurent que des prises en charge </a:t>
            </a:r>
            <a:r>
              <a:rPr lang="fr-FR" i="1" dirty="0" smtClean="0"/>
              <a:t>ambulatoire </a:t>
            </a:r>
            <a:endParaRPr lang="fr-FR" dirty="0"/>
          </a:p>
          <a:p>
            <a:r>
              <a:rPr lang="fr-FR" i="1" dirty="0"/>
              <a:t>- les CMPP </a:t>
            </a:r>
            <a:r>
              <a:rPr lang="fr-FR" i="1" dirty="0" smtClean="0"/>
              <a:t>doivent préserver </a:t>
            </a:r>
            <a:r>
              <a:rPr lang="fr-FR" i="1" dirty="0"/>
              <a:t>la </a:t>
            </a:r>
            <a:r>
              <a:rPr lang="fr-FR" i="1" dirty="0" smtClean="0"/>
              <a:t>diversité </a:t>
            </a:r>
            <a:r>
              <a:rPr lang="fr-FR" i="1" dirty="0"/>
              <a:t>de leur public, sans discrimination de pathologies. </a:t>
            </a:r>
            <a:endParaRPr lang="fr-FR" dirty="0"/>
          </a:p>
          <a:p>
            <a:r>
              <a:rPr lang="fr-FR" i="1" dirty="0"/>
              <a:t>- </a:t>
            </a:r>
            <a:r>
              <a:rPr lang="fr-FR" i="1" dirty="0" smtClean="0"/>
              <a:t>Il est important d’assurer une complémentarité et une continuité </a:t>
            </a:r>
            <a:r>
              <a:rPr lang="fr-FR" i="1" dirty="0"/>
              <a:t>du diagnostic et du soin.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88927837-femme-chargeant-un-éléphant-à-bord-d-un-avion-concept-de-bagages-en-surpoids-ou-voyage-avec-des-anim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2471732"/>
            <a:ext cx="3911600" cy="260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20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000" u="sng" dirty="0" smtClean="0">
                <a:latin typeface="Times"/>
                <a:cs typeface="Times"/>
              </a:rPr>
              <a:t>Conclusion: </a:t>
            </a:r>
            <a:endParaRPr lang="fr-FR" sz="2000" u="sng" dirty="0">
              <a:latin typeface="Times"/>
              <a:cs typeface="Times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746272"/>
              </p:ext>
            </p:extLst>
          </p:nvPr>
        </p:nvGraphicFramePr>
        <p:xfrm>
          <a:off x="1892300" y="2624554"/>
          <a:ext cx="6311900" cy="229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 rot="20653903">
            <a:off x="196322" y="1084134"/>
            <a:ext cx="228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rush Script MT Italic"/>
                <a:cs typeface="Brush Script MT Italic"/>
              </a:rPr>
              <a:t>Réponses </a:t>
            </a:r>
            <a:r>
              <a:rPr lang="fr-FR" sz="2400" dirty="0" smtClean="0">
                <a:latin typeface="Brush Script MT Italic"/>
                <a:cs typeface="Brush Script MT Italic"/>
              </a:rPr>
              <a:t>diversifiées</a:t>
            </a:r>
            <a:r>
              <a:rPr lang="fr-FR" dirty="0" smtClean="0">
                <a:latin typeface="Brush Script MT Italic"/>
                <a:cs typeface="Brush Script MT Italic"/>
              </a:rPr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632867">
            <a:off x="5532470" y="1168400"/>
            <a:ext cx="35875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rush Script MT Italic"/>
                <a:cs typeface="Brush Script MT Italic"/>
              </a:rPr>
              <a:t>Structures </a:t>
            </a:r>
            <a:r>
              <a:rPr lang="fr-FR" sz="2400" dirty="0" smtClean="0">
                <a:latin typeface="Brush Script MT Italic"/>
                <a:cs typeface="Brush Script MT Italic"/>
              </a:rPr>
              <a:t>généralistes</a:t>
            </a:r>
            <a:r>
              <a:rPr lang="fr-FR" sz="2000" dirty="0" smtClean="0">
                <a:latin typeface="Brush Script MT Italic"/>
                <a:cs typeface="Brush Script MT Italic"/>
              </a:rPr>
              <a:t> </a:t>
            </a:r>
            <a:r>
              <a:rPr lang="fr-FR" sz="2000" dirty="0">
                <a:latin typeface="Brush Script MT Italic"/>
                <a:cs typeface="Brush Script MT Italic"/>
              </a:rPr>
              <a:t>de </a:t>
            </a:r>
            <a:r>
              <a:rPr lang="fr-FR" sz="2000" dirty="0" smtClean="0">
                <a:latin typeface="Brush Script MT Italic"/>
                <a:cs typeface="Brush Script MT Italic"/>
              </a:rPr>
              <a:t>proximité</a:t>
            </a:r>
            <a:endParaRPr lang="fr-FR" sz="2000" dirty="0">
              <a:latin typeface="Brush Script MT Italic"/>
              <a:cs typeface="Brush Script MT Italic"/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349501" y="1048823"/>
            <a:ext cx="38976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Brush Script MT Italic"/>
                <a:cs typeface="Brush Script MT Italic"/>
              </a:rPr>
              <a:t>Intensifier leurs implications </a:t>
            </a:r>
            <a:endParaRPr lang="fr-FR" sz="2000" dirty="0">
              <a:latin typeface="Brush Script MT Italic"/>
              <a:cs typeface="Brush Script MT Italic"/>
            </a:endParaRPr>
          </a:p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00391" y="2229181"/>
            <a:ext cx="323174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000" u="sng" dirty="0" smtClean="0">
                <a:latin typeface="Times"/>
                <a:cs typeface="Times"/>
              </a:rPr>
              <a:t>les CMPP </a:t>
            </a:r>
            <a:r>
              <a:rPr lang="fr-FR" sz="2000" u="sng" dirty="0">
                <a:latin typeface="Times"/>
                <a:cs typeface="Times"/>
              </a:rPr>
              <a:t>ont comme atouts : 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959100" y="1543734"/>
            <a:ext cx="2680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Brush Script MT Italic"/>
                <a:cs typeface="Brush Script MT Italic"/>
              </a:rPr>
              <a:t>Coordination des interventions. </a:t>
            </a:r>
          </a:p>
          <a:p>
            <a:endParaRPr lang="fr-FR" dirty="0"/>
          </a:p>
        </p:txBody>
      </p:sp>
      <p:pic>
        <p:nvPicPr>
          <p:cNvPr id="11" name="Picture 13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7916" y="5745001"/>
            <a:ext cx="1246084" cy="1112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53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u="sng" dirty="0" smtClean="0">
                <a:latin typeface="Times"/>
                <a:cs typeface="Times"/>
              </a:rPr>
              <a:t>1. File active</a:t>
            </a:r>
            <a:endParaRPr lang="fr-FR" sz="2000" b="1" u="sng" dirty="0"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0" dirty="0" smtClean="0">
              <a:latin typeface="Times"/>
              <a:cs typeface="Times"/>
            </a:endParaRPr>
          </a:p>
          <a:p>
            <a:pPr>
              <a:buFontTx/>
              <a:buChar char="-"/>
            </a:pPr>
            <a:r>
              <a:rPr lang="en-US" sz="2000" b="0" dirty="0" smtClean="0">
                <a:latin typeface="Times"/>
                <a:cs typeface="Times"/>
              </a:rPr>
              <a:t>500 </a:t>
            </a:r>
            <a:r>
              <a:rPr lang="en-US" sz="2000" b="0" dirty="0">
                <a:latin typeface="Times"/>
                <a:cs typeface="Times"/>
              </a:rPr>
              <a:t>et 700 </a:t>
            </a:r>
            <a:r>
              <a:rPr lang="en-US" sz="2000" b="0" dirty="0" err="1">
                <a:latin typeface="Times"/>
                <a:cs typeface="Times"/>
              </a:rPr>
              <a:t>enfants</a:t>
            </a:r>
            <a:r>
              <a:rPr lang="en-US" sz="2000" b="0" dirty="0">
                <a:latin typeface="Times"/>
                <a:cs typeface="Times"/>
              </a:rPr>
              <a:t> et </a:t>
            </a:r>
            <a:r>
              <a:rPr lang="en-US" sz="2000" b="0" dirty="0" smtClean="0">
                <a:latin typeface="Times"/>
                <a:cs typeface="Times"/>
              </a:rPr>
              <a:t>adolescents </a:t>
            </a:r>
            <a:r>
              <a:rPr lang="en-US" sz="2000" b="0" dirty="0" err="1" smtClean="0">
                <a:latin typeface="Times"/>
                <a:cs typeface="Times"/>
              </a:rPr>
              <a:t>sont</a:t>
            </a:r>
            <a:r>
              <a:rPr lang="en-US" sz="2000" b="0" dirty="0" smtClean="0">
                <a:latin typeface="Times"/>
                <a:cs typeface="Times"/>
              </a:rPr>
              <a:t> </a:t>
            </a:r>
            <a:r>
              <a:rPr lang="en-US" sz="2000" b="0" dirty="0" err="1" smtClean="0">
                <a:latin typeface="Times"/>
                <a:cs typeface="Times"/>
              </a:rPr>
              <a:t>accueillis</a:t>
            </a:r>
            <a:r>
              <a:rPr lang="en-US" sz="2000" b="0" dirty="0" smtClean="0">
                <a:latin typeface="Times"/>
                <a:cs typeface="Times"/>
              </a:rPr>
              <a:t> </a:t>
            </a:r>
            <a:r>
              <a:rPr lang="en-US" sz="2000" b="0" dirty="0" err="1" smtClean="0">
                <a:latin typeface="Times"/>
                <a:cs typeface="Times"/>
              </a:rPr>
              <a:t>dans</a:t>
            </a:r>
            <a:r>
              <a:rPr lang="en-US" sz="2000" b="0" dirty="0" smtClean="0">
                <a:latin typeface="Times"/>
                <a:cs typeface="Times"/>
              </a:rPr>
              <a:t> </a:t>
            </a:r>
            <a:r>
              <a:rPr lang="en-US" sz="2000" b="0" dirty="0" err="1" smtClean="0">
                <a:latin typeface="Times"/>
                <a:cs typeface="Times"/>
              </a:rPr>
              <a:t>chaque</a:t>
            </a:r>
            <a:r>
              <a:rPr lang="en-US" sz="2000" b="0" dirty="0" smtClean="0">
                <a:latin typeface="Times"/>
                <a:cs typeface="Times"/>
              </a:rPr>
              <a:t> CMPP/an</a:t>
            </a:r>
          </a:p>
          <a:p>
            <a:pPr>
              <a:buFontTx/>
              <a:buChar char="-"/>
            </a:pPr>
            <a:r>
              <a:rPr lang="en-US" sz="2000" b="0" dirty="0" smtClean="0">
                <a:latin typeface="Times"/>
                <a:cs typeface="Times"/>
              </a:rPr>
              <a:t>175 000 </a:t>
            </a:r>
            <a:r>
              <a:rPr lang="en-US" sz="2000" b="0" dirty="0" err="1" smtClean="0">
                <a:latin typeface="Times"/>
                <a:cs typeface="Times"/>
              </a:rPr>
              <a:t>enfants</a:t>
            </a:r>
            <a:r>
              <a:rPr lang="en-US" sz="2000" b="0" dirty="0" smtClean="0">
                <a:latin typeface="Times"/>
                <a:cs typeface="Times"/>
              </a:rPr>
              <a:t> </a:t>
            </a:r>
            <a:r>
              <a:rPr lang="en-US" sz="2000" b="0" dirty="0" err="1" smtClean="0">
                <a:latin typeface="Times"/>
                <a:cs typeface="Times"/>
              </a:rPr>
              <a:t>sont</a:t>
            </a:r>
            <a:r>
              <a:rPr lang="en-US" sz="2000" b="0" dirty="0" smtClean="0">
                <a:latin typeface="Times"/>
                <a:cs typeface="Times"/>
              </a:rPr>
              <a:t> </a:t>
            </a:r>
            <a:r>
              <a:rPr lang="en-US" sz="2000" b="0" dirty="0" err="1" smtClean="0">
                <a:latin typeface="Times"/>
                <a:cs typeface="Times"/>
              </a:rPr>
              <a:t>accueillis</a:t>
            </a:r>
            <a:r>
              <a:rPr lang="en-US" sz="2000" b="0" dirty="0" smtClean="0">
                <a:latin typeface="Times"/>
                <a:cs typeface="Times"/>
              </a:rPr>
              <a:t> /an</a:t>
            </a:r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4" name="Image 3" descr="43829214-famille-heureuse-avec-beaucoup-d-enfants-peuvent-être-adoptées-isolé-sur-blan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3167" y="2690132"/>
            <a:ext cx="4356372" cy="218823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927585" y="4965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8554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774" y="1100628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/>
            </a:r>
            <a:br>
              <a:rPr lang="en-US" dirty="0"/>
            </a:b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0"/>
            <a:ext cx="8483600" cy="1303828"/>
          </a:xfrm>
        </p:spPr>
        <p:txBody>
          <a:bodyPr/>
          <a:lstStyle/>
          <a:p>
            <a:r>
              <a:rPr lang="en-US" sz="2000" u="sng" dirty="0" smtClean="0">
                <a:latin typeface="Times"/>
                <a:cs typeface="Times"/>
              </a:rPr>
              <a:t>2. </a:t>
            </a:r>
            <a:r>
              <a:rPr lang="fr-FR" sz="2000" u="sng" dirty="0" smtClean="0">
                <a:latin typeface="Times"/>
                <a:cs typeface="Times"/>
              </a:rPr>
              <a:t>Nombre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d’enfants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présentant</a:t>
            </a:r>
            <a:r>
              <a:rPr lang="en-US" sz="2000" u="sng" dirty="0" smtClean="0">
                <a:latin typeface="Times"/>
                <a:cs typeface="Times"/>
              </a:rPr>
              <a:t> des </a:t>
            </a:r>
            <a:r>
              <a:rPr lang="en-US" sz="2000" u="sng" dirty="0" err="1" smtClean="0">
                <a:latin typeface="Times"/>
                <a:cs typeface="Times"/>
              </a:rPr>
              <a:t>signes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d’autismes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estimé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dans</a:t>
            </a:r>
            <a:r>
              <a:rPr lang="en-US" sz="2000" u="sng" dirty="0" smtClean="0">
                <a:latin typeface="Times"/>
                <a:cs typeface="Times"/>
              </a:rPr>
              <a:t> la file active de </a:t>
            </a:r>
            <a:r>
              <a:rPr lang="en-US" sz="2000" u="sng" dirty="0" err="1" smtClean="0">
                <a:latin typeface="Times"/>
                <a:cs typeface="Times"/>
              </a:rPr>
              <a:t>votre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 err="1" smtClean="0">
                <a:latin typeface="Times"/>
                <a:cs typeface="Times"/>
              </a:rPr>
              <a:t>cmpp</a:t>
            </a:r>
            <a:endParaRPr lang="fr-FR" sz="2000" u="sng" dirty="0">
              <a:latin typeface="Times"/>
              <a:cs typeface="Times"/>
            </a:endParaRPr>
          </a:p>
        </p:txBody>
      </p:sp>
      <p:pic>
        <p:nvPicPr>
          <p:cNvPr id="6" name="image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164" y="1701800"/>
            <a:ext cx="3765550" cy="249713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8364" y="2590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45% des CMPP reçoivent entre 1 et 5 % d’enfants autistes.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0934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060" y="91440"/>
            <a:ext cx="7520940" cy="657860"/>
          </a:xfrm>
        </p:spPr>
        <p:txBody>
          <a:bodyPr/>
          <a:lstStyle/>
          <a:p>
            <a:r>
              <a:rPr lang="en-US" sz="2000" u="sng" dirty="0" smtClean="0">
                <a:latin typeface="Times"/>
                <a:cs typeface="Times"/>
              </a:rPr>
              <a:t>3. DIAGNOSTIC</a:t>
            </a:r>
            <a:r>
              <a:rPr lang="fr-FR" sz="2000" u="sng" dirty="0">
                <a:latin typeface="Times"/>
                <a:cs typeface="Times"/>
              </a:rPr>
              <a:t/>
            </a:r>
            <a:br>
              <a:rPr lang="fr-FR" sz="2000" u="sng" dirty="0">
                <a:latin typeface="Times"/>
                <a:cs typeface="Times"/>
              </a:rPr>
            </a:br>
            <a:endParaRPr lang="fr-FR" sz="2000" u="sng" dirty="0"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9"/>
            <a:ext cx="7622540" cy="804372"/>
          </a:xfrm>
        </p:spPr>
        <p:txBody>
          <a:bodyPr/>
          <a:lstStyle/>
          <a:p>
            <a:r>
              <a:rPr lang="en-US" b="0" i="1" dirty="0" smtClean="0">
                <a:latin typeface="Times"/>
                <a:cs typeface="Times"/>
              </a:rPr>
              <a:t>le </a:t>
            </a:r>
            <a:r>
              <a:rPr lang="en-US" b="0" i="1" dirty="0">
                <a:latin typeface="Times"/>
                <a:cs typeface="Times"/>
              </a:rPr>
              <a:t>diagnostic </a:t>
            </a:r>
            <a:r>
              <a:rPr lang="en-US" b="0" i="1" dirty="0" err="1" smtClean="0">
                <a:latin typeface="Times"/>
                <a:cs typeface="Times"/>
              </a:rPr>
              <a:t>d’Autisme</a:t>
            </a:r>
            <a:r>
              <a:rPr lang="en-US" b="0" i="1" dirty="0" smtClean="0">
                <a:latin typeface="Times"/>
                <a:cs typeface="Times"/>
              </a:rPr>
              <a:t> TSA</a:t>
            </a:r>
            <a:r>
              <a:rPr lang="en-US" b="0" i="1" dirty="0">
                <a:latin typeface="Times"/>
                <a:cs typeface="Times"/>
              </a:rPr>
              <a:t>/</a:t>
            </a:r>
            <a:r>
              <a:rPr lang="en-US" b="0" i="1" dirty="0" smtClean="0">
                <a:latin typeface="Times"/>
                <a:cs typeface="Times"/>
              </a:rPr>
              <a:t>TED </a:t>
            </a:r>
            <a:r>
              <a:rPr lang="en-US" b="0" i="1" dirty="0" err="1" smtClean="0">
                <a:latin typeface="Times"/>
                <a:cs typeface="Times"/>
              </a:rPr>
              <a:t>est-il</a:t>
            </a:r>
            <a:r>
              <a:rPr lang="en-US" b="0" i="1" dirty="0" smtClean="0">
                <a:latin typeface="Times"/>
                <a:cs typeface="Times"/>
              </a:rPr>
              <a:t> </a:t>
            </a:r>
            <a:r>
              <a:rPr lang="en-US" b="0" i="1" dirty="0" err="1" smtClean="0">
                <a:latin typeface="Times"/>
                <a:cs typeface="Times"/>
              </a:rPr>
              <a:t>posé</a:t>
            </a:r>
            <a:r>
              <a:rPr lang="en-US" b="0" i="1" dirty="0" smtClean="0">
                <a:latin typeface="Times"/>
                <a:cs typeface="Times"/>
              </a:rPr>
              <a:t>  </a:t>
            </a:r>
            <a:r>
              <a:rPr lang="en-US" b="0" i="1" dirty="0" err="1" smtClean="0">
                <a:latin typeface="Times"/>
                <a:cs typeface="Times"/>
              </a:rPr>
              <a:t>dans</a:t>
            </a:r>
            <a:r>
              <a:rPr lang="en-US" b="0" i="1" dirty="0" smtClean="0">
                <a:latin typeface="Times"/>
                <a:cs typeface="Times"/>
              </a:rPr>
              <a:t> </a:t>
            </a:r>
            <a:r>
              <a:rPr lang="en-US" b="0" i="1" dirty="0" err="1" smtClean="0">
                <a:latin typeface="Times"/>
                <a:cs typeface="Times"/>
              </a:rPr>
              <a:t>votre</a:t>
            </a:r>
            <a:r>
              <a:rPr lang="en-US" b="0" i="1" dirty="0" smtClean="0">
                <a:latin typeface="Times"/>
                <a:cs typeface="Times"/>
              </a:rPr>
              <a:t> </a:t>
            </a:r>
            <a:r>
              <a:rPr lang="en-US" b="0" i="1" dirty="0" smtClean="0">
                <a:latin typeface="Times"/>
                <a:cs typeface="Times"/>
              </a:rPr>
              <a:t>CMPP </a:t>
            </a:r>
            <a:r>
              <a:rPr lang="en-US" b="0" i="1" dirty="0">
                <a:latin typeface="Times"/>
                <a:cs typeface="Times"/>
              </a:rPr>
              <a:t>?</a:t>
            </a:r>
            <a:endParaRPr lang="fr-FR" b="0" i="1" dirty="0">
              <a:latin typeface="Times"/>
              <a:cs typeface="Times"/>
            </a:endParaRPr>
          </a:p>
          <a:p>
            <a:endParaRPr lang="fr-FR" dirty="0"/>
          </a:p>
        </p:txBody>
      </p:sp>
      <p:pic>
        <p:nvPicPr>
          <p:cNvPr id="5" name="image1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0650" y="1803401"/>
            <a:ext cx="367665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69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u="sng" dirty="0" smtClean="0">
                <a:latin typeface="Times"/>
                <a:cs typeface="Times"/>
              </a:rPr>
              <a:t>4. Professionnels réalisant  ce diagnostic</a:t>
            </a:r>
            <a:endParaRPr lang="fr-FR" sz="2000" u="sng" dirty="0"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452072"/>
          </a:xfrm>
        </p:spPr>
        <p:txBody>
          <a:bodyPr/>
          <a:lstStyle/>
          <a:p>
            <a:r>
              <a:rPr lang="fr-FR" dirty="0" smtClean="0"/>
              <a:t>- Le diagnostic se réalise de manière pluridisciplinaire sous la responsabilité médical </a:t>
            </a:r>
          </a:p>
          <a:p>
            <a:endParaRPr lang="fr-FR" dirty="0"/>
          </a:p>
          <a:p>
            <a:r>
              <a:rPr lang="fr-FR" dirty="0" smtClean="0"/>
              <a:t>- Certains CMPP font appel à des institutions </a:t>
            </a:r>
            <a:r>
              <a:rPr lang="fr-FR" dirty="0" smtClean="0"/>
              <a:t>extérieures </a:t>
            </a:r>
            <a:endParaRPr lang="fr-FR" dirty="0"/>
          </a:p>
        </p:txBody>
      </p:sp>
      <p:pic>
        <p:nvPicPr>
          <p:cNvPr id="4" name="Image 3" descr="fotolia_1783336-V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100" y="2172716"/>
            <a:ext cx="7861300" cy="28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155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u="sng" dirty="0" smtClean="0">
                <a:latin typeface="Times"/>
                <a:cs typeface="Times"/>
              </a:rPr>
              <a:t>5. </a:t>
            </a:r>
            <a:r>
              <a:rPr lang="en-US" sz="2000" u="sng" dirty="0" err="1" smtClean="0">
                <a:latin typeface="Times"/>
                <a:cs typeface="Times"/>
              </a:rPr>
              <a:t>Dans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>
                <a:latin typeface="Times"/>
                <a:cs typeface="Times"/>
              </a:rPr>
              <a:t>le cadre du diagnostic, </a:t>
            </a:r>
            <a:r>
              <a:rPr lang="en-US" sz="2000" u="sng" dirty="0" err="1" smtClean="0">
                <a:latin typeface="Times"/>
                <a:cs typeface="Times"/>
              </a:rPr>
              <a:t>utilisez-vous</a:t>
            </a:r>
            <a:r>
              <a:rPr lang="en-US" sz="2000" u="sng" dirty="0" smtClean="0">
                <a:latin typeface="Times"/>
                <a:cs typeface="Times"/>
              </a:rPr>
              <a:t> </a:t>
            </a:r>
            <a:r>
              <a:rPr lang="en-US" sz="2000" u="sng" dirty="0">
                <a:latin typeface="Times"/>
                <a:cs typeface="Times"/>
              </a:rPr>
              <a:t>des </a:t>
            </a:r>
            <a:r>
              <a:rPr lang="en-US" sz="2000" u="sng" dirty="0" err="1">
                <a:latin typeface="Times"/>
                <a:cs typeface="Times"/>
              </a:rPr>
              <a:t>outils</a:t>
            </a:r>
            <a:r>
              <a:rPr lang="en-US" sz="2000" u="sng" dirty="0">
                <a:latin typeface="Times"/>
                <a:cs typeface="Times"/>
              </a:rPr>
              <a:t> </a:t>
            </a:r>
            <a:r>
              <a:rPr lang="en-US" sz="2000" u="sng" dirty="0" err="1">
                <a:latin typeface="Times"/>
                <a:cs typeface="Times"/>
              </a:rPr>
              <a:t>formalisés</a:t>
            </a:r>
            <a:r>
              <a:rPr lang="en-US" sz="2000" u="sng" dirty="0">
                <a:latin typeface="Times"/>
                <a:cs typeface="Times"/>
              </a:rPr>
              <a:t> ?</a:t>
            </a:r>
            <a:r>
              <a:rPr lang="fr-FR" sz="2000" u="sng" dirty="0">
                <a:latin typeface="Times"/>
                <a:cs typeface="Times"/>
              </a:rPr>
              <a:t> </a:t>
            </a:r>
          </a:p>
        </p:txBody>
      </p:sp>
      <p:pic>
        <p:nvPicPr>
          <p:cNvPr id="4" name="image12.jpeg"/>
          <p:cNvPicPr>
            <a:picLocks noGrp="1"/>
          </p:cNvPicPr>
          <p:nvPr>
            <p:ph idx="1"/>
          </p:nvPr>
        </p:nvPicPr>
        <p:blipFill>
          <a:blip r:embed="rId2" cstate="print"/>
          <a:srcRect t="10338" b="10338"/>
          <a:stretch>
            <a:fillRect/>
          </a:stretch>
        </p:blipFill>
        <p:spPr>
          <a:xfrm>
            <a:off x="4216400" y="1455420"/>
            <a:ext cx="4699000" cy="33909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38200" y="1714500"/>
            <a:ext cx="337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Les outils CARS, ADI R et ADOS sont les plus utilisés.</a:t>
            </a:r>
          </a:p>
          <a:p>
            <a:pPr marL="285750" indent="-285750">
              <a:buFont typeface="Wingdings" charset="2"/>
              <a:buChar char="Ø"/>
            </a:pPr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endParaRPr lang="fr-FR" dirty="0"/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Ils permettent d’enrichir l’observation clinique</a:t>
            </a:r>
          </a:p>
          <a:p>
            <a:pPr marL="285750" indent="-285750">
              <a:buFont typeface="Wingdings" charset="2"/>
              <a:buChar char="Ø"/>
            </a:pPr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endParaRPr lang="fr-FR" dirty="0"/>
          </a:p>
          <a:p>
            <a:pPr marL="285750" indent="-285750">
              <a:buFont typeface="Wingdings" charset="2"/>
              <a:buChar char="Ø"/>
            </a:pPr>
            <a:r>
              <a:rPr lang="fr-FR" dirty="0" smtClean="0"/>
              <a:t>Ces outils </a:t>
            </a:r>
            <a:r>
              <a:rPr lang="fr-FR" dirty="0"/>
              <a:t>r</a:t>
            </a:r>
            <a:r>
              <a:rPr lang="fr-FR" dirty="0" smtClean="0"/>
              <a:t>épondent au RBPP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978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u="sng" dirty="0" smtClean="0">
                <a:latin typeface="Times"/>
                <a:cs typeface="Times"/>
              </a:rPr>
              <a:t>6. FORMATIONS</a:t>
            </a:r>
            <a:endParaRPr lang="fr-FR" sz="2000" u="sng" dirty="0">
              <a:latin typeface="Times"/>
              <a:cs typeface="Times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7500" y="1481628"/>
            <a:ext cx="3314700" cy="3579849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Ø"/>
            </a:pPr>
            <a:r>
              <a:rPr lang="fr-FR" i="1" dirty="0" smtClean="0"/>
              <a:t>Un  effort </a:t>
            </a:r>
            <a:r>
              <a:rPr lang="fr-FR" i="1" dirty="0"/>
              <a:t>de formation  </a:t>
            </a:r>
            <a:r>
              <a:rPr lang="fr-FR" i="1" dirty="0" smtClean="0"/>
              <a:t>est réalisé</a:t>
            </a:r>
          </a:p>
          <a:p>
            <a:pPr>
              <a:buFont typeface="Wingdings" charset="0"/>
              <a:buChar char="Ø"/>
            </a:pPr>
            <a:endParaRPr lang="fr-FR" i="1" dirty="0" smtClean="0"/>
          </a:p>
          <a:p>
            <a:pPr>
              <a:buFont typeface="Wingdings" charset="0"/>
              <a:buChar char="Ø"/>
            </a:pPr>
            <a:r>
              <a:rPr lang="fr-FR" i="1" dirty="0" smtClean="0"/>
              <a:t>Les plans de formations</a:t>
            </a:r>
          </a:p>
          <a:p>
            <a:pPr>
              <a:buFont typeface="Wingdings" charset="0"/>
              <a:buChar char="Ø"/>
            </a:pPr>
            <a:endParaRPr lang="fr-FR" i="1" dirty="0" smtClean="0"/>
          </a:p>
          <a:p>
            <a:pPr>
              <a:buFont typeface="Wingdings" charset="0"/>
              <a:buChar char="Ø"/>
            </a:pPr>
            <a:r>
              <a:rPr lang="fr-FR" i="1" dirty="0" smtClean="0"/>
              <a:t>les </a:t>
            </a:r>
            <a:r>
              <a:rPr lang="fr-FR" i="1" dirty="0"/>
              <a:t>cursus des </a:t>
            </a:r>
            <a:r>
              <a:rPr lang="fr-FR" i="1" dirty="0" smtClean="0"/>
              <a:t>personnels récemment embauchés. 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6" name="image1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97400" y="1298005"/>
            <a:ext cx="3746500" cy="319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174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u="sng" dirty="0">
                <a:latin typeface="Times"/>
                <a:cs typeface="Times"/>
              </a:rPr>
              <a:t>7</a:t>
            </a:r>
            <a:r>
              <a:rPr lang="fr-FR" sz="2000" u="sng" dirty="0" smtClean="0">
                <a:latin typeface="Times"/>
                <a:cs typeface="Times"/>
              </a:rPr>
              <a:t>. PLACE </a:t>
            </a:r>
            <a:r>
              <a:rPr lang="fr-FR" sz="2000" u="sng" dirty="0">
                <a:latin typeface="Times"/>
                <a:cs typeface="Times"/>
              </a:rPr>
              <a:t>DES PARENTS ET DES FRATRIES</a:t>
            </a:r>
            <a:br>
              <a:rPr lang="fr-FR" sz="2000" u="sng" dirty="0">
                <a:latin typeface="Times"/>
                <a:cs typeface="Times"/>
              </a:rPr>
            </a:br>
            <a:endParaRPr lang="fr-FR" sz="2000" u="sng" dirty="0">
              <a:latin typeface="Times"/>
              <a:cs typeface="Times"/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0660" y="914400"/>
            <a:ext cx="6224587" cy="392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94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u="sng" dirty="0" smtClean="0">
                <a:latin typeface="Times"/>
                <a:cs typeface="Times"/>
              </a:rPr>
              <a:t>8. Partenariat </a:t>
            </a:r>
            <a:endParaRPr lang="fr-FR" sz="2000" u="sng" dirty="0">
              <a:latin typeface="Times"/>
              <a:cs typeface="Times"/>
            </a:endParaRPr>
          </a:p>
        </p:txBody>
      </p:sp>
      <p:pic>
        <p:nvPicPr>
          <p:cNvPr id="4" name="image20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3100" y="914400"/>
            <a:ext cx="4095750" cy="3724593"/>
          </a:xfrm>
          <a:prstGeom prst="rect">
            <a:avLst/>
          </a:prstGeom>
        </p:spPr>
      </p:pic>
      <p:pic>
        <p:nvPicPr>
          <p:cNvPr id="10" name="Image 9" descr="meeting-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30300"/>
            <a:ext cx="4698578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990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10819</TotalTime>
  <Words>257</Words>
  <Application>Microsoft Office PowerPoint</Application>
  <PresentationFormat>Affichage à l'écran (4:3)</PresentationFormat>
  <Paragraphs>72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Angles</vt:lpstr>
      <vt:lpstr>CMPP ET AUTISME </vt:lpstr>
      <vt:lpstr>1. File active</vt:lpstr>
      <vt:lpstr>2. Nombre d’enfants présentant des signes d’autismes estimé dans la file active de votre cmpp</vt:lpstr>
      <vt:lpstr>3. DIAGNOSTIC </vt:lpstr>
      <vt:lpstr>4. Professionnels réalisant  ce diagnostic</vt:lpstr>
      <vt:lpstr>5. Dans le cadre du diagnostic, utilisez-vous des outils formalisés ? </vt:lpstr>
      <vt:lpstr>6. FORMATIONS</vt:lpstr>
      <vt:lpstr>7. PLACE DES PARENTS ET DES FRATRIES </vt:lpstr>
      <vt:lpstr>8. Partenariat </vt:lpstr>
      <vt:lpstr>9. Liens avec l’école</vt:lpstr>
      <vt:lpstr>Nos limites</vt:lpstr>
      <vt:lpstr>Conclusion: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CMPP ET AUTISME</dc:title>
  <dc:creator>denise wohl</dc:creator>
  <cp:lastModifiedBy>Sabine</cp:lastModifiedBy>
  <cp:revision>24</cp:revision>
  <dcterms:created xsi:type="dcterms:W3CDTF">2018-12-25T15:06:24Z</dcterms:created>
  <dcterms:modified xsi:type="dcterms:W3CDTF">2019-02-14T09:54:18Z</dcterms:modified>
</cp:coreProperties>
</file>